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2"/>
  </p:notesMasterIdLst>
  <p:handoutMasterIdLst>
    <p:handoutMasterId r:id="rId13"/>
  </p:handoutMasterIdLst>
  <p:sldIdLst>
    <p:sldId id="270" r:id="rId5"/>
    <p:sldId id="375" r:id="rId6"/>
    <p:sldId id="376" r:id="rId7"/>
    <p:sldId id="377" r:id="rId8"/>
    <p:sldId id="379" r:id="rId9"/>
    <p:sldId id="2145705371" r:id="rId10"/>
    <p:sldId id="2145705372" r:id="rId11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Gretsch" initials="SG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3005"/>
    <a:srgbClr val="9D3CDB"/>
    <a:srgbClr val="01665E"/>
    <a:srgbClr val="7F8E1F"/>
    <a:srgbClr val="A23A2E"/>
    <a:srgbClr val="445694"/>
    <a:srgbClr val="005B99"/>
    <a:srgbClr val="41B6E6"/>
    <a:srgbClr val="E4002B"/>
    <a:srgbClr val="11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3" autoAdjust="0"/>
    <p:restoredTop sz="84229" autoAdjust="0"/>
  </p:normalViewPr>
  <p:slideViewPr>
    <p:cSldViewPr snapToGrid="0">
      <p:cViewPr>
        <p:scale>
          <a:sx n="102" d="100"/>
          <a:sy n="102" d="100"/>
        </p:scale>
        <p:origin x="-11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3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875E3-E599-4079-8F16-10C683537564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806AF-2FBF-4FB7-9EE7-E9580A5F9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71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B6FDC8B3-D180-47D1-AFC3-6DAA9AA3F1D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C3E56DB-C4F5-4CB4-B658-D50785276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05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MIS-C</a:t>
            </a:r>
          </a:p>
          <a:p>
            <a:r>
              <a:rPr lang="en-US" dirty="0" smtClean="0"/>
              <a:t>Targeted surveillance for MIS-C from March 15 to May 20, 2020 • 186 patients with MIS-C in 26 states • 31% Hispanic or </a:t>
            </a:r>
            <a:r>
              <a:rPr lang="en-US" dirty="0" err="1" smtClean="0"/>
              <a:t>Latinx</a:t>
            </a:r>
            <a:r>
              <a:rPr lang="en-US" dirty="0" smtClean="0"/>
              <a:t>, 25% Black/African American • 71% had involvement of at least 4 organ systems • 80% ICU, 20% mechanical ventilator • As of May 20, 70% discharged alive, 28% still hospitalized, 4% died </a:t>
            </a:r>
          </a:p>
          <a:p>
            <a:r>
              <a:rPr lang="en-US" dirty="0" smtClean="0"/>
              <a:t>Source: https://www.nejm.org/doi/full/10.1056/NEJMoa2021680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E56DB-C4F5-4CB4-B658-D507852765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42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Multiple studies suggest that young children have lower rates of infection than older children and adults </a:t>
            </a:r>
          </a:p>
          <a:p>
            <a:r>
              <a:rPr lang="en-US" dirty="0" smtClean="0"/>
              <a:t>• Geneva: Ages 5-9 risk was 32% that of adults age 20-49 and no significant difference between 10-19 </a:t>
            </a:r>
            <a:r>
              <a:rPr lang="en-US" dirty="0" err="1" smtClean="0"/>
              <a:t>yo</a:t>
            </a:r>
            <a:r>
              <a:rPr lang="en-US" dirty="0" smtClean="0"/>
              <a:t> and 20-49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• Iceland: Age &lt; 10: 6.7% positive, Age &gt; 10: 13.7% positive Increased gradually from 10-20 years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E56DB-C4F5-4CB4-B658-D507852765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12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Denmark reopened schools to students in mid-April with little impact on transmission. Same was true in Finland. Openings were staggered by age. </a:t>
            </a:r>
          </a:p>
          <a:p>
            <a:r>
              <a:rPr lang="en-US" dirty="0" smtClean="0"/>
              <a:t>• Israel reopened schools in May, 244 new infections among children and school personnel (130 at a single school). Surging cases</a:t>
            </a:r>
            <a:r>
              <a:rPr lang="en-US" baseline="0" dirty="0" smtClean="0"/>
              <a:t> at the time of reopening.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• As of July 6 in Texas, over 1300 cases in over 800 child care facilities (894 staff; 441 children) </a:t>
            </a:r>
          </a:p>
          <a:p>
            <a:r>
              <a:rPr lang="en-US" dirty="0" smtClean="0"/>
              <a:t>• In July, a camp in Missouri closed after 41 campers and staff were infected; 4 days later, 82 total infections reported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E56DB-C4F5-4CB4-B658-D507852765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63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CDC: students spaced 6 feet apart when feasible </a:t>
            </a:r>
          </a:p>
          <a:p>
            <a:r>
              <a:rPr lang="en-US" dirty="0" smtClean="0"/>
              <a:t>• AAP: spacing as close as 3 feet may approach the benefits of 6 feet of space, esp. with face coverings and no symptoms </a:t>
            </a:r>
          </a:p>
          <a:p>
            <a:r>
              <a:rPr lang="en-US" dirty="0" smtClean="0"/>
              <a:t>• Lancet, June 1: review of 172 studies across 16 countries and six continents found risk of infection by keeping a distance of 3 feet or more was 3% versus 13% with distance less than 3 feet. Source: https://www.thelancet.com/journals/lancet/article/PIIS0140-6736(20)31142-9/fulltext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E56DB-C4F5-4CB4-B658-D507852765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17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 pediatric cases include 2 single cases at daycares (7 months and 2 </a:t>
            </a:r>
            <a:r>
              <a:rPr lang="en-US" dirty="0" err="1"/>
              <a:t>yo</a:t>
            </a:r>
            <a:r>
              <a:rPr lang="en-US" dirty="0"/>
              <a:t>, reflecting community transmission) with no secondary transmission identified to date, an 8 month old infant case (likely household transmission, mom + 1 day before baby, HCW at home), 2 siblings (possible secondary transmission from infant case but unlikely and rest of family positive concurrently), 1 child (possible secondary transmission from an adult daycare staff, more likely community transmission due to no epi link to teacher but cannot rule out).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Children reported to be positive but who did not attend daycare during their infectious period and for which no other known cases had occurred at the daycare were excluded.(n=2)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I-NEDSS matching to contact lists on 7/25 identified one additional adult case included above.  This does not rule out identifying infection for contacts still completing their incubation period.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3E56DB-C4F5-4CB4-B658-D507852765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0173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284767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5400" b="1" u="none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005B9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58399" y="6272784"/>
            <a:ext cx="1587731" cy="365125"/>
          </a:xfrm>
        </p:spPr>
        <p:txBody>
          <a:bodyPr/>
          <a:lstStyle>
            <a:lvl1pPr>
              <a:defRPr sz="1600"/>
            </a:lvl1pPr>
          </a:lstStyle>
          <a:p>
            <a:fld id="{12078E32-9A8F-42AF-B046-430CA36478C1}" type="datetimeFigureOut">
              <a:rPr lang="en-US" b="1" smtClean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B46D2C5-5E6D-A340-9BB3-971946348D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" y="362316"/>
            <a:ext cx="2303655" cy="90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83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5B99"/>
                </a:solidFill>
                <a:latin typeface="+mn-lt"/>
              </a:defRPr>
            </a:lvl1pPr>
            <a:lvl2pPr>
              <a:defRPr>
                <a:solidFill>
                  <a:srgbClr val="005B99"/>
                </a:solidFill>
                <a:latin typeface="+mn-lt"/>
              </a:defRPr>
            </a:lvl2pPr>
            <a:lvl3pPr>
              <a:defRPr>
                <a:solidFill>
                  <a:srgbClr val="005B99"/>
                </a:solidFill>
                <a:latin typeface="+mn-lt"/>
              </a:defRPr>
            </a:lvl3pPr>
            <a:lvl4pPr>
              <a:defRPr>
                <a:solidFill>
                  <a:srgbClr val="005B99"/>
                </a:solidFill>
                <a:latin typeface="+mn-lt"/>
              </a:defRPr>
            </a:lvl4pPr>
            <a:lvl5pPr>
              <a:defRPr>
                <a:solidFill>
                  <a:srgbClr val="005B99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8E32-9A8F-42AF-B046-430CA36478C1}" type="datetimeFigureOut">
              <a:rPr lang="en-US" smtClean="0"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AAE4469-4F63-41CD-98C0-1D325036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6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8E32-9A8F-42AF-B046-430CA36478C1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98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331720"/>
            <a:ext cx="4754880" cy="3703320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331720"/>
            <a:ext cx="4754880" cy="3703320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8E32-9A8F-42AF-B046-430CA36478C1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5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8E32-9A8F-42AF-B046-430CA36478C1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5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78E32-9A8F-42AF-B046-430CA36478C1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/>
          <a:lstStyle/>
          <a:p>
            <a:fld id="{3FCCF984-64AA-42B4-8D2F-66BCDE3A5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2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1560" y="1432223"/>
            <a:ext cx="9966960" cy="284767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lnSpc>
                <a:spcPct val="85000"/>
              </a:lnSpc>
              <a:defRPr sz="5400" b="1" u="none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058399" y="6272784"/>
            <a:ext cx="1587731" cy="365125"/>
          </a:xfrm>
        </p:spPr>
        <p:txBody>
          <a:bodyPr/>
          <a:lstStyle>
            <a:lvl1pPr>
              <a:defRPr sz="1600"/>
            </a:lvl1pPr>
          </a:lstStyle>
          <a:p>
            <a:fld id="{12078E32-9A8F-42AF-B046-430CA36478C1}" type="datetimeFigureOut">
              <a:rPr lang="en-US" b="1" smtClean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B46D2C5-5E6D-A340-9BB3-971946348D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" y="362316"/>
            <a:ext cx="2303655" cy="90919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" y="4678692"/>
            <a:ext cx="529374" cy="52937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099" y="4681392"/>
            <a:ext cx="532064" cy="526674"/>
          </a:xfrm>
          <a:prstGeom prst="rect">
            <a:avLst/>
          </a:prstGeom>
        </p:spPr>
      </p:pic>
      <p:sp>
        <p:nvSpPr>
          <p:cNvPr id="21" name="Subtitle 2"/>
          <p:cNvSpPr txBox="1">
            <a:spLocks/>
          </p:cNvSpPr>
          <p:nvPr userDrawn="1"/>
        </p:nvSpPr>
        <p:spPr>
          <a:xfrm>
            <a:off x="1758358" y="5623022"/>
            <a:ext cx="4161885" cy="43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E4002B"/>
              </a:buClr>
              <a:buSzPct val="90000"/>
              <a:buFont typeface="Arial"/>
              <a:buNone/>
              <a:defRPr sz="2000" b="1" kern="1200">
                <a:solidFill>
                  <a:srgbClr val="005899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5B99"/>
                </a:solidFill>
              </a:rPr>
              <a:t>@</a:t>
            </a:r>
            <a:r>
              <a:rPr lang="en-US" dirty="0" err="1">
                <a:solidFill>
                  <a:srgbClr val="005B99"/>
                </a:solidFill>
              </a:rPr>
              <a:t>ChicagoPublicHealth</a:t>
            </a:r>
            <a:endParaRPr lang="en-US" dirty="0">
              <a:solidFill>
                <a:srgbClr val="005B99"/>
              </a:solidFill>
            </a:endParaRPr>
          </a:p>
        </p:txBody>
      </p:sp>
      <p:sp>
        <p:nvSpPr>
          <p:cNvPr id="22" name="Subtitle 2"/>
          <p:cNvSpPr txBox="1">
            <a:spLocks/>
          </p:cNvSpPr>
          <p:nvPr userDrawn="1"/>
        </p:nvSpPr>
        <p:spPr>
          <a:xfrm>
            <a:off x="6526587" y="4792114"/>
            <a:ext cx="4650931" cy="43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E4002B"/>
              </a:buClr>
              <a:buSzPct val="90000"/>
              <a:buFont typeface="Arial"/>
              <a:buNone/>
              <a:defRPr sz="2000" b="1" kern="1200">
                <a:solidFill>
                  <a:srgbClr val="005899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5B99"/>
                </a:solidFill>
              </a:rPr>
              <a:t>HealthyChicago@cityofchicago.org</a:t>
            </a:r>
          </a:p>
        </p:txBody>
      </p:sp>
      <p:sp>
        <p:nvSpPr>
          <p:cNvPr id="23" name="Subtitle 2"/>
          <p:cNvSpPr txBox="1">
            <a:spLocks/>
          </p:cNvSpPr>
          <p:nvPr userDrawn="1"/>
        </p:nvSpPr>
        <p:spPr>
          <a:xfrm>
            <a:off x="6526587" y="5619944"/>
            <a:ext cx="4161885" cy="43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E4002B"/>
              </a:buClr>
              <a:buSzPct val="90000"/>
              <a:buFont typeface="Arial"/>
              <a:buNone/>
              <a:defRPr sz="2000" b="1" kern="1200">
                <a:solidFill>
                  <a:srgbClr val="005899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5B99"/>
                </a:solidFill>
              </a:rPr>
              <a:t>@</a:t>
            </a:r>
            <a:r>
              <a:rPr lang="en-US" dirty="0" err="1">
                <a:solidFill>
                  <a:srgbClr val="005B99"/>
                </a:solidFill>
              </a:rPr>
              <a:t>ChiPublicHealth</a:t>
            </a:r>
            <a:endParaRPr lang="en-US" dirty="0">
              <a:solidFill>
                <a:srgbClr val="005B99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" y="5521908"/>
            <a:ext cx="532064" cy="53206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099" y="5527298"/>
            <a:ext cx="532064" cy="532064"/>
          </a:xfrm>
          <a:prstGeom prst="rect">
            <a:avLst/>
          </a:prstGeom>
        </p:spPr>
      </p:pic>
      <p:sp>
        <p:nvSpPr>
          <p:cNvPr id="14" name="Subtitle 2"/>
          <p:cNvSpPr txBox="1">
            <a:spLocks/>
          </p:cNvSpPr>
          <p:nvPr userDrawn="1"/>
        </p:nvSpPr>
        <p:spPr>
          <a:xfrm>
            <a:off x="1758358" y="4773313"/>
            <a:ext cx="4161885" cy="430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E4002B"/>
              </a:buClr>
              <a:buSzPct val="90000"/>
              <a:buFont typeface="Arial"/>
              <a:buNone/>
              <a:defRPr sz="2000" b="1" kern="1200">
                <a:solidFill>
                  <a:srgbClr val="005899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E4002B"/>
              </a:buClr>
              <a:buSzPct val="90000"/>
              <a:buFont typeface="Arial"/>
              <a:buNone/>
              <a:defRPr sz="2000" kern="1200">
                <a:solidFill>
                  <a:srgbClr val="005899"/>
                </a:solidFill>
                <a:latin typeface="Century Gothic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5B99"/>
                </a:solidFill>
              </a:rPr>
              <a:t>Chicago.gov/Health</a:t>
            </a:r>
          </a:p>
        </p:txBody>
      </p:sp>
    </p:spTree>
    <p:extLst>
      <p:ext uri="{BB962C8B-B14F-4D97-AF65-F5344CB8AC3E}">
        <p14:creationId xmlns:p14="http://schemas.microsoft.com/office/powerpoint/2010/main" val="350703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lue-Square.png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100" y="6299200"/>
            <a:ext cx="342900" cy="3429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0" y="6272784"/>
            <a:ext cx="1179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12078E32-9A8F-42AF-B046-430CA36478C1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5454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  <a:latin typeface="+mj-lt"/>
              </a:defRPr>
            </a:lvl1pPr>
          </a:lstStyle>
          <a:p>
            <a:fld id="{3FCCF984-64AA-42B4-8D2F-66BCDE3A50F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Star-and-Blue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735" y="977900"/>
            <a:ext cx="1275570" cy="6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63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0" r:id="rId3"/>
    <p:sldLayoutId id="2147483701" r:id="rId4"/>
    <p:sldLayoutId id="2147483702" r:id="rId5"/>
    <p:sldLayoutId id="2147483703" r:id="rId6"/>
    <p:sldLayoutId id="214748370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rgbClr val="E4002B"/>
        </a:buClr>
        <a:buSzPct val="90000"/>
        <a:buFont typeface="Arial"/>
        <a:buChar char="•"/>
        <a:defRPr sz="2000" kern="1200">
          <a:solidFill>
            <a:srgbClr val="005B99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rgbClr val="E4002B"/>
        </a:buClr>
        <a:buSzPct val="90000"/>
        <a:buFont typeface="Arial"/>
        <a:buChar char="•"/>
        <a:defRPr sz="1800" kern="1200">
          <a:solidFill>
            <a:srgbClr val="005B99"/>
          </a:solidFill>
          <a:latin typeface="Century Gothic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rgbClr val="E4002B"/>
        </a:buClr>
        <a:buSzPct val="90000"/>
        <a:buFont typeface="Arial"/>
        <a:buChar char="•"/>
        <a:defRPr sz="1600" kern="1200">
          <a:solidFill>
            <a:srgbClr val="005B99"/>
          </a:solidFill>
          <a:latin typeface="Century Gothic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rgbClr val="E4002B"/>
        </a:buClr>
        <a:buSzPct val="90000"/>
        <a:buFont typeface="Arial"/>
        <a:buChar char="•"/>
        <a:defRPr sz="1600" kern="1200">
          <a:solidFill>
            <a:srgbClr val="005B99"/>
          </a:solidFill>
          <a:latin typeface="Century Gothic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rgbClr val="E4002B"/>
        </a:buClr>
        <a:buSzPct val="90000"/>
        <a:buFont typeface="Arial"/>
        <a:buChar char="•"/>
        <a:defRPr sz="1600" kern="1200">
          <a:solidFill>
            <a:srgbClr val="005B99"/>
          </a:solidFill>
          <a:latin typeface="Century Gothic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E6BFA2-6964-4796-8440-5C3479DF32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COVID-19: Impact on kids and schools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D023102-72AD-4D97-81C1-6CF33A3A6C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8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6D35BC-4C56-8644-9048-220B6B9A9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COVID-19: Overall less disease burden among kids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2FA96C-AD83-7945-9CC1-CA5045D6C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512552" cy="4050792"/>
          </a:xfrm>
        </p:spPr>
        <p:txBody>
          <a:bodyPr/>
          <a:lstStyle/>
          <a:p>
            <a:r>
              <a:rPr lang="en-US" dirty="0"/>
              <a:t>Nationwide, adults make up nearly 95% of reported COVID-19 cases</a:t>
            </a:r>
          </a:p>
          <a:p>
            <a:pPr lvl="1"/>
            <a:r>
              <a:rPr lang="en-US" dirty="0"/>
              <a:t>6.6% of reported COVID-19 cases are among adolescents &lt;18 years of age</a:t>
            </a:r>
          </a:p>
          <a:p>
            <a:pPr lvl="1"/>
            <a:r>
              <a:rPr lang="en-US" dirty="0"/>
              <a:t>Less than 0.1% of COVID-19-related deaths are among children and adolescents less than 18 years of age in the United States.</a:t>
            </a:r>
            <a:endParaRPr lang="en-US" baseline="30000" dirty="0"/>
          </a:p>
          <a:p>
            <a:r>
              <a:rPr lang="en-US" dirty="0"/>
              <a:t>Reports suggest children are less likely to get COVID-19 than adults (especially children &lt;10 years of age), and when they do get COVID-19, they generally have a less serious illness.</a:t>
            </a:r>
            <a:endParaRPr lang="en-US" baseline="30000" dirty="0"/>
          </a:p>
          <a:p>
            <a:pPr lvl="1"/>
            <a:r>
              <a:rPr lang="en-US" dirty="0"/>
              <a:t>Recent study in Science (Zhang et al) estimated kids &lt;14 years of age to be ~2/3 less susceptible to infection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98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E318A4-37F4-124E-B0F8-0040F392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COVID-19: Infectiousness of kids: Conflicting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ED8F49-86F0-AE49-B742-5F5CE4641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general, household contacts more than 10 fold likely to develop infection compared to non-household contacts</a:t>
            </a:r>
          </a:p>
          <a:p>
            <a:r>
              <a:rPr lang="en-US" dirty="0"/>
              <a:t>In household clusters, the index case is more often an adult, rather than a child</a:t>
            </a:r>
          </a:p>
          <a:p>
            <a:r>
              <a:rPr lang="en-US" dirty="0"/>
              <a:t>Among household contacts</a:t>
            </a:r>
          </a:p>
          <a:p>
            <a:pPr lvl="1"/>
            <a:r>
              <a:rPr lang="en-US" dirty="0"/>
              <a:t>If index case is 0-9 years of age: ~½ as likely to lead to transmission to others</a:t>
            </a:r>
          </a:p>
          <a:p>
            <a:pPr lvl="1"/>
            <a:r>
              <a:rPr lang="en-US" dirty="0"/>
              <a:t>If index case 10-17</a:t>
            </a:r>
            <a:r>
              <a:rPr lang="en-US" dirty="0" smtClean="0"/>
              <a:t>: transmission </a:t>
            </a:r>
            <a:r>
              <a:rPr lang="en-US" dirty="0"/>
              <a:t>rates appear similar to adults</a:t>
            </a:r>
          </a:p>
          <a:p>
            <a:r>
              <a:rPr lang="en-US" dirty="0"/>
              <a:t>Among non-household contacts</a:t>
            </a:r>
          </a:p>
          <a:p>
            <a:pPr lvl="1"/>
            <a:r>
              <a:rPr lang="en-US" dirty="0"/>
              <a:t>Highest rates of transmission when index case was 40 or older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7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1253C6-F646-EE49-BAF6-61F89F05E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COVID-19: Transmission in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1BC4F5-BA36-B748-AE24-A909FD5FB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171" y="2121408"/>
            <a:ext cx="11767458" cy="4050792"/>
          </a:xfrm>
        </p:spPr>
        <p:txBody>
          <a:bodyPr>
            <a:normAutofit/>
          </a:bodyPr>
          <a:lstStyle/>
          <a:p>
            <a:r>
              <a:rPr lang="en-US" dirty="0"/>
              <a:t>Sporadic outbreaks and clusters have been reported in schools, but less common than other congregant settings</a:t>
            </a:r>
          </a:p>
          <a:p>
            <a:pPr lvl="1"/>
            <a:r>
              <a:rPr lang="en-US" dirty="0"/>
              <a:t>Studies suggest outbreaks more likely to occur in high school age children compared to younger age groups</a:t>
            </a:r>
          </a:p>
          <a:p>
            <a:pPr lvl="1"/>
            <a:r>
              <a:rPr lang="en-US" dirty="0"/>
              <a:t>Uncertainties:</a:t>
            </a:r>
          </a:p>
          <a:p>
            <a:pPr lvl="2"/>
            <a:r>
              <a:rPr lang="en-US" dirty="0"/>
              <a:t> If transmission occurring in school vs out of school activities (</a:t>
            </a:r>
            <a:r>
              <a:rPr lang="en-US" dirty="0" err="1"/>
              <a:t>ie</a:t>
            </a:r>
            <a:r>
              <a:rPr lang="en-US" dirty="0"/>
              <a:t>-if really a cluster)</a:t>
            </a:r>
          </a:p>
          <a:p>
            <a:pPr lvl="3"/>
            <a:r>
              <a:rPr lang="en-US" dirty="0"/>
              <a:t>When community level burden is high, chance of exposure outside of school likely higher than in school</a:t>
            </a:r>
          </a:p>
          <a:p>
            <a:pPr lvl="2"/>
            <a:r>
              <a:rPr lang="en-US" dirty="0"/>
              <a:t>What primarily drives cluster (kids vs adult as index case)</a:t>
            </a:r>
          </a:p>
          <a:p>
            <a:pPr lvl="2"/>
            <a:r>
              <a:rPr lang="en-US" dirty="0"/>
              <a:t>If spread among kids in school settings any greater than kids congregating outside of school in other activities</a:t>
            </a:r>
          </a:p>
          <a:p>
            <a:pPr lvl="3"/>
            <a:r>
              <a:rPr lang="en-US" dirty="0"/>
              <a:t>Controlled settings with enforced mitigation should have lower transmission</a:t>
            </a:r>
          </a:p>
          <a:p>
            <a:r>
              <a:rPr lang="en-US" dirty="0"/>
              <a:t>Study in France:</a:t>
            </a:r>
          </a:p>
          <a:p>
            <a:pPr lvl="1"/>
            <a:r>
              <a:rPr lang="en-US" sz="1700" dirty="0"/>
              <a:t>510 students from six primary schools were included in the study.</a:t>
            </a:r>
          </a:p>
          <a:p>
            <a:pPr lvl="1"/>
            <a:r>
              <a:rPr lang="en-US" sz="1700" dirty="0"/>
              <a:t>There were three probable cases of SARS-CoV-2 infection in three different schools before the schools closed. 	These cases did not give rise to secondary cases among other school students or teaching staff.</a:t>
            </a:r>
          </a:p>
        </p:txBody>
      </p:sp>
    </p:spTree>
    <p:extLst>
      <p:ext uri="{BB962C8B-B14F-4D97-AF65-F5344CB8AC3E}">
        <p14:creationId xmlns:p14="http://schemas.microsoft.com/office/powerpoint/2010/main" val="52836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E39BED-79ED-AA4D-82E0-6C82C8F27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compared to </a:t>
            </a:r>
            <a:r>
              <a:rPr lang="en-US"/>
              <a:t>seasonal influenza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5586FFBF-464E-4443-81F7-EA80441C0A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175271"/>
              </p:ext>
            </p:extLst>
          </p:nvPr>
        </p:nvGraphicFramePr>
        <p:xfrm>
          <a:off x="261129" y="1696356"/>
          <a:ext cx="10867119" cy="4464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2373">
                  <a:extLst>
                    <a:ext uri="{9D8B030D-6E8A-4147-A177-3AD203B41FA5}">
                      <a16:colId xmlns:a16="http://schemas.microsoft.com/office/drawing/2014/main" xmlns="" val="4186970804"/>
                    </a:ext>
                  </a:extLst>
                </a:gridCol>
                <a:gridCol w="3622373">
                  <a:extLst>
                    <a:ext uri="{9D8B030D-6E8A-4147-A177-3AD203B41FA5}">
                      <a16:colId xmlns:a16="http://schemas.microsoft.com/office/drawing/2014/main" xmlns="" val="757392079"/>
                    </a:ext>
                  </a:extLst>
                </a:gridCol>
                <a:gridCol w="3622373">
                  <a:extLst>
                    <a:ext uri="{9D8B030D-6E8A-4147-A177-3AD203B41FA5}">
                      <a16:colId xmlns:a16="http://schemas.microsoft.com/office/drawing/2014/main" xmlns="" val="2380401512"/>
                    </a:ext>
                  </a:extLst>
                </a:gridCol>
              </a:tblGrid>
              <a:tr h="458987">
                <a:tc>
                  <a:txBody>
                    <a:bodyPr/>
                    <a:lstStyle/>
                    <a:p>
                      <a:r>
                        <a:rPr lang="en-US" dirty="0"/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COVID-19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Influenza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2385727"/>
                  </a:ext>
                </a:extLst>
              </a:tr>
              <a:tr h="1810796">
                <a:tc>
                  <a:txBody>
                    <a:bodyPr/>
                    <a:lstStyle/>
                    <a:p>
                      <a:r>
                        <a:rPr lang="en-US" dirty="0"/>
                        <a:t>Overall burden in 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4.0 Million lab confirmed</a:t>
                      </a:r>
                    </a:p>
                    <a:p>
                      <a:r>
                        <a:rPr lang="en-US" dirty="0"/>
                        <a:t>(If assuming only 1 out of 10 are diagnosed, closer to ~40 Million cases)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9.5-45.0 Million cases annually</a:t>
                      </a:r>
                    </a:p>
                    <a:p>
                      <a:r>
                        <a:rPr lang="en-US" dirty="0"/>
                        <a:t>(estimated)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0354173"/>
                  </a:ext>
                </a:extLst>
              </a:tr>
              <a:tr h="458987">
                <a:tc>
                  <a:txBody>
                    <a:bodyPr/>
                    <a:lstStyle/>
                    <a:p>
                      <a:r>
                        <a:rPr lang="en-US" dirty="0"/>
                        <a:t>% of cases among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2018-2019: 31.8% were among kids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7845584"/>
                  </a:ext>
                </a:extLst>
              </a:tr>
              <a:tr h="458987">
                <a:tc>
                  <a:txBody>
                    <a:bodyPr/>
                    <a:lstStyle/>
                    <a:p>
                      <a:r>
                        <a:rPr lang="en-US" dirty="0"/>
                        <a:t>% of deaths occurring among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&lt;0.1%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2018-2019: 1.4%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7174234"/>
                  </a:ext>
                </a:extLst>
              </a:tr>
              <a:tr h="458987">
                <a:tc>
                  <a:txBody>
                    <a:bodyPr/>
                    <a:lstStyle/>
                    <a:p>
                      <a:r>
                        <a:rPr lang="en-US" dirty="0"/>
                        <a:t>Transmission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Less certainty, but to date, younger kids not a major driver of transmission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Kids known to play a large role in transmission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1337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1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140687-645C-42EF-92F4-434D66A0F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CHICAGO EXPERIENCE: COVID-19, childcare, camps, schools</a:t>
            </a:r>
            <a:br>
              <a:rPr lang="en-US" dirty="0"/>
            </a:br>
            <a:endParaRPr lang="en-US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40870D4-B865-BC41-8C20-DCFBF5210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552" y="1578279"/>
            <a:ext cx="11786992" cy="5279721"/>
          </a:xfrm>
        </p:spPr>
        <p:txBody>
          <a:bodyPr>
            <a:normAutofit/>
          </a:bodyPr>
          <a:lstStyle/>
          <a:p>
            <a:r>
              <a:rPr lang="en-US" b="1" u="sng" dirty="0"/>
              <a:t>CHILDCARE CENTERS and CAMPS July 5</a:t>
            </a:r>
            <a:r>
              <a:rPr lang="en-US" b="1" u="sng" baseline="30000" dirty="0"/>
              <a:t>th</a:t>
            </a:r>
            <a:r>
              <a:rPr lang="en-US" b="1" u="sng" dirty="0"/>
              <a:t>-July 25</a:t>
            </a:r>
            <a:r>
              <a:rPr lang="en-US" b="1" u="sng" baseline="30000" dirty="0"/>
              <a:t>th</a:t>
            </a:r>
            <a:r>
              <a:rPr lang="en-US" b="1" u="sng" dirty="0" smtClean="0"/>
              <a:t>:</a:t>
            </a:r>
            <a:endParaRPr lang="en-US" b="1" u="sng" dirty="0"/>
          </a:p>
          <a:p>
            <a:r>
              <a:rPr lang="en-US" dirty="0"/>
              <a:t>Cases and clusters at childcare centers and camps are required to report cases and clusters to CDPH</a:t>
            </a:r>
          </a:p>
          <a:p>
            <a:r>
              <a:rPr lang="en-US" dirty="0"/>
              <a:t>Cases among staff and kids have reported to CDPH</a:t>
            </a:r>
          </a:p>
          <a:p>
            <a:pPr lvl="1"/>
            <a:r>
              <a:rPr lang="en-US" dirty="0"/>
              <a:t>Nearly all were staff members/adults</a:t>
            </a:r>
          </a:p>
          <a:p>
            <a:pPr lvl="1"/>
            <a:r>
              <a:rPr lang="en-US" dirty="0" smtClean="0"/>
              <a:t>Few </a:t>
            </a:r>
            <a:r>
              <a:rPr lang="en-US" dirty="0"/>
              <a:t>facilities with more </a:t>
            </a:r>
            <a:r>
              <a:rPr lang="en-US" dirty="0" smtClean="0"/>
              <a:t>than 1 </a:t>
            </a:r>
            <a:r>
              <a:rPr lang="en-US" dirty="0"/>
              <a:t>case </a:t>
            </a:r>
          </a:p>
          <a:p>
            <a:pPr lvl="1"/>
            <a:r>
              <a:rPr lang="en-US" dirty="0" smtClean="0"/>
              <a:t>Most </a:t>
            </a:r>
            <a:r>
              <a:rPr lang="en-US" dirty="0"/>
              <a:t>kids had known household exposures to a positive COVID-19 </a:t>
            </a:r>
          </a:p>
          <a:p>
            <a:r>
              <a:rPr lang="en-US" dirty="0"/>
              <a:t>No definitive 2ndary cases among kids</a:t>
            </a:r>
          </a:p>
          <a:p>
            <a:r>
              <a:rPr lang="en-US" b="1" u="sng" dirty="0"/>
              <a:t>VAUGHN SCHOOL:</a:t>
            </a:r>
          </a:p>
          <a:p>
            <a:r>
              <a:rPr lang="en-US" sz="1900" dirty="0"/>
              <a:t>Vaughn closed March 6, 2020 following the identification of a laboratory-confirmed case in a teacher’s aide who worked while sick with students aged 14–22 years with cognitive and developmental disabilities.</a:t>
            </a:r>
          </a:p>
          <a:p>
            <a:r>
              <a:rPr lang="en-US" sz="1900" dirty="0"/>
              <a:t>Over 400 contacts identified and monitored; </a:t>
            </a:r>
            <a:r>
              <a:rPr lang="en-US" sz="1900" dirty="0" smtClean="0"/>
              <a:t>all </a:t>
            </a:r>
            <a:r>
              <a:rPr lang="en-US" sz="1900" dirty="0"/>
              <a:t>quarantined</a:t>
            </a:r>
          </a:p>
          <a:p>
            <a:pPr lvl="1"/>
            <a:r>
              <a:rPr lang="en-US" sz="1900" dirty="0"/>
              <a:t>No known 2ndary cases at school identified</a:t>
            </a:r>
          </a:p>
          <a:p>
            <a:pPr lvl="1"/>
            <a:r>
              <a:rPr lang="en-US" sz="1900" dirty="0"/>
              <a:t>Only known 2ndary cases occurred among household contacts of the index case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79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COVID-19 Disease Activity to Make Decisions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588" y="1910734"/>
            <a:ext cx="8043738" cy="4303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1146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Custom 2">
      <a:dk1>
        <a:sysClr val="windowText" lastClr="000000"/>
      </a:dk1>
      <a:lt1>
        <a:sysClr val="window" lastClr="FFFFFF"/>
      </a:lt1>
      <a:dk2>
        <a:srgbClr val="A4D5EE"/>
      </a:dk2>
      <a:lt2>
        <a:srgbClr val="DCE4EF"/>
      </a:lt2>
      <a:accent1>
        <a:srgbClr val="5B616B"/>
      </a:accent1>
      <a:accent2>
        <a:srgbClr val="CC393E"/>
      </a:accent2>
      <a:accent3>
        <a:srgbClr val="FAD980"/>
      </a:accent3>
      <a:accent4>
        <a:srgbClr val="E59393"/>
      </a:accent4>
      <a:accent5>
        <a:srgbClr val="4AA564"/>
      </a:accent5>
      <a:accent6>
        <a:srgbClr val="005B99"/>
      </a:accent6>
      <a:hlink>
        <a:srgbClr val="0075BB"/>
      </a:hlink>
      <a:folHlink>
        <a:srgbClr val="4C2C92"/>
      </a:folHlink>
    </a:clrScheme>
    <a:fontScheme name="Custom 1">
      <a:majorFont>
        <a:latin typeface="Big Shoulders Display"/>
        <a:ea typeface=""/>
        <a:cs typeface=""/>
      </a:majorFont>
      <a:minorFont>
        <a:latin typeface="Roboto"/>
        <a:ea typeface=""/>
        <a:cs typeface="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BD38A256C8F349892B583D9559D76A" ma:contentTypeVersion="5" ma:contentTypeDescription="Create a new document." ma:contentTypeScope="" ma:versionID="c2ad0b512c82c4c7b02c72aa4d3c01ac">
  <xsd:schema xmlns:xsd="http://www.w3.org/2001/XMLSchema" xmlns:xs="http://www.w3.org/2001/XMLSchema" xmlns:p="http://schemas.microsoft.com/office/2006/metadata/properties" xmlns:ns3="1d875de6-710b-4a0d-928b-64bdc4a6a208" xmlns:ns4="4830435e-b180-4e31-a0ab-3a3811f9ab2d" targetNamespace="http://schemas.microsoft.com/office/2006/metadata/properties" ma:root="true" ma:fieldsID="03b00c1aa1a7977c19b0c5d2d84f9e26" ns3:_="" ns4:_="">
    <xsd:import namespace="1d875de6-710b-4a0d-928b-64bdc4a6a208"/>
    <xsd:import namespace="4830435e-b180-4e31-a0ab-3a3811f9ab2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875de6-710b-4a0d-928b-64bdc4a6a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0435e-b180-4e31-a0ab-3a3811f9ab2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B9A1B8-BE31-4547-B08E-6141F56FDF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B1B820E-D029-40A8-A4C6-8EEFDC0C64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875de6-710b-4a0d-928b-64bdc4a6a208"/>
    <ds:schemaRef ds:uri="4830435e-b180-4e31-a0ab-3a3811f9ab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A38CF8-6459-4542-BB57-0E3BB3446E62}">
  <ds:schemaRefs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4830435e-b180-4e31-a0ab-3a3811f9ab2d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1d875de6-710b-4a0d-928b-64bdc4a6a20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2644</TotalTime>
  <Words>1083</Words>
  <Application>Microsoft Office PowerPoint</Application>
  <PresentationFormat>Custom</PresentationFormat>
  <Paragraphs>82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Wood Type</vt:lpstr>
      <vt:lpstr>COVID-19: Impact on kids and schools</vt:lpstr>
      <vt:lpstr>COVID-19: Overall less disease burden among kids</vt:lpstr>
      <vt:lpstr>COVID-19: Infectiousness of kids: Conflicting findings</vt:lpstr>
      <vt:lpstr>COVID-19: Transmission in schools</vt:lpstr>
      <vt:lpstr>COVID-19 compared to seasonal influenza</vt:lpstr>
      <vt:lpstr>CHICAGO EXPERIENCE: COVID-19, childcare, camps, schools </vt:lpstr>
      <vt:lpstr>Tracking COVID-19 Disease Activity to Make Decisions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Trends: 5/28/2020</dc:title>
  <dc:creator>Stephanie Gretsch</dc:creator>
  <cp:lastModifiedBy>Marielle Fricchione</cp:lastModifiedBy>
  <cp:revision>136</cp:revision>
  <dcterms:created xsi:type="dcterms:W3CDTF">2020-05-29T02:13:26Z</dcterms:created>
  <dcterms:modified xsi:type="dcterms:W3CDTF">2020-07-28T19:23:05Z</dcterms:modified>
</cp:coreProperties>
</file>